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339" r:id="rId4"/>
    <p:sldId id="340" r:id="rId5"/>
    <p:sldId id="335" r:id="rId6"/>
    <p:sldId id="265" r:id="rId7"/>
    <p:sldId id="336" r:id="rId8"/>
    <p:sldId id="347" r:id="rId9"/>
    <p:sldId id="349" r:id="rId10"/>
    <p:sldId id="351" r:id="rId11"/>
    <p:sldId id="352" r:id="rId12"/>
    <p:sldId id="353" r:id="rId13"/>
    <p:sldId id="354" r:id="rId14"/>
    <p:sldId id="338" r:id="rId15"/>
    <p:sldId id="345" r:id="rId16"/>
    <p:sldId id="337" r:id="rId17"/>
    <p:sldId id="355" r:id="rId18"/>
    <p:sldId id="356" r:id="rId19"/>
    <p:sldId id="357" r:id="rId20"/>
    <p:sldId id="344" r:id="rId21"/>
    <p:sldId id="342" r:id="rId22"/>
    <p:sldId id="343" r:id="rId23"/>
    <p:sldId id="358" r:id="rId24"/>
    <p:sldId id="359" r:id="rId25"/>
    <p:sldId id="360" r:id="rId26"/>
    <p:sldId id="361" r:id="rId27"/>
    <p:sldId id="362" r:id="rId28"/>
    <p:sldId id="364" r:id="rId29"/>
    <p:sldId id="363" r:id="rId30"/>
    <p:sldId id="365" r:id="rId31"/>
    <p:sldId id="366" r:id="rId32"/>
    <p:sldId id="367" r:id="rId33"/>
    <p:sldId id="368" r:id="rId34"/>
    <p:sldId id="369" r:id="rId35"/>
    <p:sldId id="341" r:id="rId36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720" y="-96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35352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201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69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183" name="Shape 183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Font typeface="Lucida Grande"/>
              <a:buChar char="‣"/>
            </a:lvl2pPr>
            <a:lvl3pPr>
              <a:buFont typeface="Lucida Grande"/>
              <a:buChar char="‣"/>
            </a:lvl3pPr>
            <a:lvl4pPr>
              <a:buFont typeface="Lucida Grande"/>
              <a:buChar char="‣"/>
            </a:lvl4pPr>
            <a:lvl5pP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4" r:id="rId13"/>
    <p:sldLayoutId id="2147483665" r:id="rId14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company.co/data.json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m.company.com/" TargetMode="External"/><Relationship Id="rId3" Type="http://schemas.openxmlformats.org/officeDocument/2006/relationships/hyperlink" Target="http://company.com/mobil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94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/>
              <a:t>Week </a:t>
            </a:r>
            <a:r>
              <a:rPr lang="en-AU" dirty="0" smtClean="0"/>
              <a:t>4</a:t>
            </a:r>
            <a:r>
              <a:rPr dirty="0" smtClean="0"/>
              <a:t> </a:t>
            </a:r>
            <a:r>
              <a:rPr lang="en-US" dirty="0" smtClean="0"/>
              <a:t>–</a:t>
            </a:r>
            <a:r>
              <a:rPr lang="en-AU" dirty="0" smtClean="0"/>
              <a:t> Acquiring Data Sets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Dealing with forms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2159039344"/>
      </p:ext>
    </p:extLst>
  </p:cSld>
  <p:clrMapOvr>
    <a:masterClrMapping/>
  </p:clrMapOvr>
  <p:transition xmlns:p14="http://schemas.microsoft.com/office/powerpoint/2010/main"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Inspect the form (and/or network traffic)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19" y="1518038"/>
            <a:ext cx="2105615" cy="34962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012" y="1487413"/>
            <a:ext cx="4267200" cy="1587500"/>
          </a:xfrm>
          <a:prstGeom prst="rect">
            <a:avLst/>
          </a:prstGeom>
          <a:effectLst>
            <a:glow rad="101600">
              <a:schemeClr val="bg2">
                <a:alpha val="75000"/>
              </a:schemeClr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974" y="3771854"/>
            <a:ext cx="4813300" cy="876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02292" y="1030878"/>
            <a:ext cx="3662185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Look for a likely </a:t>
            </a:r>
            <a:r>
              <a:rPr lang="en-US" b="0" dirty="0" smtClean="0">
                <a:latin typeface="+mn-lt"/>
              </a:rPr>
              <a:t>&lt;input&gt; field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sp>
        <p:nvSpPr>
          <p:cNvPr id="8" name="Bent Arrow 7"/>
          <p:cNvSpPr/>
          <p:nvPr/>
        </p:nvSpPr>
        <p:spPr>
          <a:xfrm>
            <a:off x="2468144" y="1106097"/>
            <a:ext cx="934148" cy="972955"/>
          </a:xfrm>
          <a:prstGeom prst="bentArrow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4578012" y="3000799"/>
            <a:ext cx="460856" cy="645223"/>
          </a:xfrm>
          <a:prstGeom prst="downArrow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12803" y="3189487"/>
            <a:ext cx="3263250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Find a parent </a:t>
            </a:r>
            <a:r>
              <a:rPr lang="en-US" b="0" dirty="0" smtClean="0">
                <a:latin typeface="+mn-lt"/>
              </a:rPr>
              <a:t>&lt;form&gt; field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50554965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Make a request with those parameters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1263" cy="4016212"/>
          </a:xfrm>
        </p:spPr>
        <p:txBody>
          <a:bodyPr/>
          <a:lstStyle/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>
                <a:latin typeface="Courier New"/>
                <a:cs typeface="Courier New"/>
              </a:rPr>
              <a:t>url</a:t>
            </a:r>
            <a:r>
              <a:rPr lang="en-US" dirty="0">
                <a:latin typeface="Courier New"/>
                <a:cs typeface="Courier New"/>
              </a:rPr>
              <a:t> = 'https://</a:t>
            </a:r>
            <a:r>
              <a:rPr lang="en-US" dirty="0" err="1">
                <a:latin typeface="Courier New"/>
                <a:cs typeface="Courier New"/>
              </a:rPr>
              <a:t>site.com</a:t>
            </a:r>
            <a:r>
              <a:rPr lang="en-US" smtClean="0">
                <a:latin typeface="Courier New"/>
                <a:cs typeface="Courier New"/>
              </a:rPr>
              <a:t>/endpoint'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r = </a:t>
            </a:r>
            <a:r>
              <a:rPr lang="en-US" dirty="0" err="1">
                <a:latin typeface="Courier New"/>
                <a:cs typeface="Courier New"/>
              </a:rPr>
              <a:t>requests.post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url</a:t>
            </a:r>
            <a:r>
              <a:rPr lang="en-US" dirty="0">
                <a:latin typeface="Courier New"/>
                <a:cs typeface="Courier New"/>
              </a:rPr>
              <a:t>,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</a:t>
            </a:r>
            <a:r>
              <a:rPr lang="en-US" dirty="0" smtClean="0">
                <a:latin typeface="Courier New"/>
                <a:cs typeface="Courier New"/>
              </a:rPr>
              <a:t>data={</a:t>
            </a:r>
            <a:r>
              <a:rPr lang="en-US" dirty="0">
                <a:latin typeface="Courier New"/>
                <a:cs typeface="Courier New"/>
              </a:rPr>
              <a:t>'</a:t>
            </a:r>
            <a:r>
              <a:rPr lang="en-US" dirty="0" err="1" smtClean="0">
                <a:latin typeface="Courier New"/>
                <a:cs typeface="Courier New"/>
              </a:rPr>
              <a:t>name_destination</a:t>
            </a:r>
            <a:r>
              <a:rPr lang="en-US" dirty="0" smtClean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: '</a:t>
            </a:r>
            <a:r>
              <a:rPr lang="en-US" dirty="0" smtClean="0">
                <a:latin typeface="Courier New"/>
                <a:cs typeface="Courier New"/>
              </a:rPr>
              <a:t>central</a:t>
            </a:r>
            <a:r>
              <a:rPr lang="en-US" dirty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,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      '</a:t>
            </a:r>
            <a:r>
              <a:rPr lang="en-US" dirty="0" err="1" smtClean="0">
                <a:latin typeface="Courier New"/>
                <a:cs typeface="Courier New"/>
              </a:rPr>
              <a:t>name_origin</a:t>
            </a:r>
            <a:r>
              <a:rPr lang="en-US" dirty="0" smtClean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: '</a:t>
            </a:r>
            <a:r>
              <a:rPr lang="en-US" dirty="0" err="1" smtClean="0">
                <a:latin typeface="Courier New"/>
                <a:cs typeface="Courier New"/>
              </a:rPr>
              <a:t>bondi</a:t>
            </a:r>
            <a:r>
              <a:rPr lang="en-US" dirty="0">
                <a:latin typeface="Courier New"/>
                <a:cs typeface="Courier New"/>
              </a:rPr>
              <a:t>'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}</a:t>
            </a:r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5" name="Straight Arrow Connector 4"/>
          <p:cNvCxnSpPr>
            <a:stCxn id="9" idx="0"/>
          </p:cNvCxnSpPr>
          <p:nvPr/>
        </p:nvCxnSpPr>
        <p:spPr>
          <a:xfrm flipV="1">
            <a:off x="2861122" y="2038086"/>
            <a:ext cx="0" cy="255105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/>
          <p:cNvCxnSpPr/>
          <p:nvPr/>
        </p:nvCxnSpPr>
        <p:spPr>
          <a:xfrm flipV="1">
            <a:off x="5313177" y="2652856"/>
            <a:ext cx="1" cy="808817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/>
          <p:cNvSpPr txBox="1"/>
          <p:nvPr/>
        </p:nvSpPr>
        <p:spPr>
          <a:xfrm>
            <a:off x="544457" y="4589140"/>
            <a:ext cx="463333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5"/>
                </a:solidFill>
              </a:rPr>
              <a:t>p</a:t>
            </a:r>
            <a:r>
              <a:rPr lang="en-US" sz="2000" dirty="0" smtClean="0">
                <a:solidFill>
                  <a:schemeClr val="accent5"/>
                </a:solidFill>
              </a:rPr>
              <a:t>ost() or get() depending on the form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8791" y="3482522"/>
            <a:ext cx="507831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accent5"/>
                </a:solidFill>
              </a:rPr>
              <a:t>Give values for each &lt;input name=“….”&gt;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97061252"/>
      </p:ext>
    </p:extLst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Mini-LAB</a:t>
            </a:r>
            <a:endParaRPr dirty="0"/>
          </a:p>
          <a:p>
            <a:pPr marL="313478" marR="27728" indent="-285750">
              <a:lnSpc>
                <a:spcPct val="120000"/>
              </a:lnSpc>
              <a:buFont typeface="Arial"/>
              <a:buChar char="•"/>
              <a:defRPr sz="1800"/>
            </a:pPr>
            <a:r>
              <a:rPr lang="en-AU" dirty="0" smtClean="0"/>
              <a:t>Get the IBM share price from Yahoo finance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2620316079"/>
      </p:ext>
    </p:extLst>
  </p:cSld>
  <p:clrMapOvr>
    <a:masterClrMapping/>
  </p:clrMapOvr>
  <p:transition xmlns:p14="http://schemas.microsoft.com/office/powerpoint/2010/main"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891962"/>
              </p:ext>
            </p:extLst>
          </p:nvPr>
        </p:nvGraphicFramePr>
        <p:xfrm>
          <a:off x="81928" y="1106096"/>
          <a:ext cx="8808645" cy="399420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747866"/>
                <a:gridCol w="5060779"/>
              </a:tblGrid>
              <a:tr h="499276">
                <a:tc>
                  <a:txBody>
                    <a:bodyPr/>
                    <a:lstStyle/>
                    <a:p>
                      <a:r>
                        <a:rPr lang="en-US" b="0" dirty="0" smtClean="0"/>
                        <a:t>Authentication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Examples</a:t>
                      </a:r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/>
                        <a:t>HTTP Basic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Websites and web applications</a:t>
                      </a:r>
                      <a:r>
                        <a:rPr lang="en-US" baseline="0" dirty="0" smtClean="0"/>
                        <a:t> from the 1990s. Common fallback</a:t>
                      </a:r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/>
                        <a:t>HTTP Digest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/>
                        <a:t>Login screen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Most modern</a:t>
                      </a:r>
                      <a:r>
                        <a:rPr lang="en-US" baseline="0" dirty="0" smtClean="0"/>
                        <a:t> websites</a:t>
                      </a:r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/>
                        <a:t>Authorization</a:t>
                      </a:r>
                      <a:r>
                        <a:rPr lang="en-US" baseline="0" dirty="0" smtClean="0"/>
                        <a:t> header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Common options for an “API key”</a:t>
                      </a:r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/>
                        <a:t>API</a:t>
                      </a:r>
                      <a:r>
                        <a:rPr lang="en-US" baseline="0" dirty="0" smtClean="0"/>
                        <a:t> key parameter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OAuth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Twitter,</a:t>
                      </a:r>
                      <a:r>
                        <a:rPr lang="en-US" baseline="0" dirty="0" smtClean="0"/>
                        <a:t> most modern web sites</a:t>
                      </a:r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/>
                        <a:t>NTLM</a:t>
                      </a:r>
                      <a:r>
                        <a:rPr lang="en-US" baseline="0" dirty="0" smtClean="0"/>
                        <a:t> / Kerberos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Internal corporate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95722" y="459503"/>
            <a:ext cx="6988228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Authentication &amp; Bypassing security</a:t>
            </a:r>
          </a:p>
        </p:txBody>
      </p:sp>
    </p:spTree>
    <p:extLst>
      <p:ext uri="{BB962C8B-B14F-4D97-AF65-F5344CB8AC3E}">
        <p14:creationId xmlns:p14="http://schemas.microsoft.com/office/powerpoint/2010/main" val="1407657017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Authentication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3372321" cy="4030980"/>
          </a:xfrm>
        </p:spPr>
        <p:txBody>
          <a:bodyPr/>
          <a:lstStyle/>
          <a:p>
            <a:r>
              <a:rPr lang="en-US" dirty="0" smtClean="0"/>
              <a:t>Prompt pops up from web browser</a:t>
            </a:r>
          </a:p>
          <a:p>
            <a:r>
              <a:rPr lang="en-US" dirty="0" smtClean="0"/>
              <a:t>Add </a:t>
            </a:r>
            <a:r>
              <a:rPr lang="en-US" dirty="0" err="1" smtClean="0">
                <a:latin typeface="Courier New"/>
                <a:cs typeface="Courier New"/>
              </a:rPr>
              <a:t>auth</a:t>
            </a:r>
            <a:r>
              <a:rPr lang="en-US" dirty="0" smtClean="0">
                <a:latin typeface="Courier New"/>
                <a:cs typeface="Courier New"/>
              </a:rPr>
              <a:t>=(</a:t>
            </a:r>
            <a:r>
              <a:rPr lang="en-US" dirty="0" err="1" smtClean="0">
                <a:latin typeface="Courier New"/>
                <a:cs typeface="Courier New"/>
              </a:rPr>
              <a:t>user,pass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to the </a:t>
            </a:r>
            <a:r>
              <a:rPr lang="en-US" dirty="0" smtClean="0">
                <a:latin typeface="Courier New"/>
                <a:cs typeface="Courier New"/>
              </a:rPr>
              <a:t>.get() </a:t>
            </a:r>
            <a:r>
              <a:rPr lang="en-US" dirty="0" smtClean="0"/>
              <a:t>call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355" y="737497"/>
            <a:ext cx="5967720" cy="438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53406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Form plus cookie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6628178" cy="4016212"/>
          </a:xfrm>
        </p:spPr>
        <p:txBody>
          <a:bodyPr/>
          <a:lstStyle/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>
                <a:latin typeface="Courier New"/>
                <a:cs typeface="Courier New"/>
              </a:rPr>
              <a:t>url</a:t>
            </a:r>
            <a:r>
              <a:rPr lang="en-US" dirty="0">
                <a:latin typeface="Courier New"/>
                <a:cs typeface="Courier New"/>
              </a:rPr>
              <a:t> = 'https://</a:t>
            </a:r>
            <a:r>
              <a:rPr lang="en-US" dirty="0" err="1">
                <a:latin typeface="Courier New"/>
                <a:cs typeface="Courier New"/>
              </a:rPr>
              <a:t>site.com</a:t>
            </a:r>
            <a:r>
              <a:rPr lang="en-US" dirty="0">
                <a:latin typeface="Courier New"/>
                <a:cs typeface="Courier New"/>
              </a:rPr>
              <a:t>/login'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r = </a:t>
            </a:r>
            <a:r>
              <a:rPr lang="en-US" dirty="0" err="1">
                <a:latin typeface="Courier New"/>
                <a:cs typeface="Courier New"/>
              </a:rPr>
              <a:t>requests.post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url</a:t>
            </a:r>
            <a:r>
              <a:rPr lang="en-US" dirty="0">
                <a:latin typeface="Courier New"/>
                <a:cs typeface="Courier New"/>
              </a:rPr>
              <a:t>,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data = {'user': '</a:t>
            </a:r>
            <a:r>
              <a:rPr lang="en-US" dirty="0" err="1">
                <a:latin typeface="Courier New"/>
                <a:cs typeface="Courier New"/>
              </a:rPr>
              <a:t>greg</a:t>
            </a:r>
            <a:r>
              <a:rPr lang="en-US" dirty="0">
                <a:latin typeface="Courier New"/>
                <a:cs typeface="Courier New"/>
              </a:rPr>
              <a:t>',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        '</a:t>
            </a:r>
            <a:r>
              <a:rPr lang="en-US" dirty="0" err="1">
                <a:latin typeface="Courier New"/>
                <a:cs typeface="Courier New"/>
              </a:rPr>
              <a:t>passwd</a:t>
            </a:r>
            <a:r>
              <a:rPr lang="en-US" dirty="0">
                <a:latin typeface="Courier New"/>
                <a:cs typeface="Courier New"/>
              </a:rPr>
              <a:t>': 'foo'}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cookie = </a:t>
            </a:r>
            <a:r>
              <a:rPr lang="en-US" dirty="0" err="1">
                <a:latin typeface="Courier New"/>
                <a:cs typeface="Courier New"/>
              </a:rPr>
              <a:t>r.cookies</a:t>
            </a:r>
            <a:r>
              <a:rPr lang="en-US" dirty="0">
                <a:latin typeface="Courier New"/>
                <a:cs typeface="Courier New"/>
              </a:rPr>
              <a:t>['</a:t>
            </a:r>
            <a:r>
              <a:rPr lang="en-US" dirty="0" err="1">
                <a:latin typeface="Courier New"/>
                <a:cs typeface="Courier New"/>
              </a:rPr>
              <a:t>login_cookie</a:t>
            </a:r>
            <a:r>
              <a:rPr lang="en-US" dirty="0">
                <a:latin typeface="Courier New"/>
                <a:cs typeface="Courier New"/>
              </a:rPr>
              <a:t>']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print </a:t>
            </a:r>
            <a:r>
              <a:rPr lang="en-US" dirty="0" smtClean="0">
                <a:latin typeface="Courier New"/>
                <a:cs typeface="Courier New"/>
              </a:rPr>
              <a:t>cookie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>
                <a:latin typeface="Courier New"/>
                <a:cs typeface="Courier New"/>
              </a:rPr>
              <a:t>cookie_jar</a:t>
            </a:r>
            <a:r>
              <a:rPr lang="en-US" dirty="0">
                <a:latin typeface="Courier New"/>
                <a:cs typeface="Courier New"/>
              </a:rPr>
              <a:t> = {'</a:t>
            </a:r>
            <a:r>
              <a:rPr lang="en-US" dirty="0" err="1">
                <a:latin typeface="Courier New"/>
                <a:cs typeface="Courier New"/>
              </a:rPr>
              <a:t>login_cookie</a:t>
            </a:r>
            <a:r>
              <a:rPr lang="en-US" dirty="0">
                <a:latin typeface="Courier New"/>
                <a:cs typeface="Courier New"/>
              </a:rPr>
              <a:t>': cookie}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r2 = </a:t>
            </a:r>
            <a:r>
              <a:rPr lang="en-US" dirty="0" err="1">
                <a:latin typeface="Courier New"/>
                <a:cs typeface="Courier New"/>
              </a:rPr>
              <a:t>requests.get</a:t>
            </a:r>
            <a:r>
              <a:rPr lang="en-US" dirty="0">
                <a:latin typeface="Courier New"/>
                <a:cs typeface="Courier New"/>
              </a:rPr>
              <a:t>('http://</a:t>
            </a:r>
            <a:r>
              <a:rPr lang="en-US" dirty="0" err="1">
                <a:latin typeface="Courier New"/>
                <a:cs typeface="Courier New"/>
              </a:rPr>
              <a:t>site.com</a:t>
            </a:r>
            <a:r>
              <a:rPr lang="en-US" dirty="0">
                <a:latin typeface="Courier New"/>
                <a:cs typeface="Courier New"/>
              </a:rPr>
              <a:t>/page',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cookies=</a:t>
            </a:r>
            <a:r>
              <a:rPr lang="en-US" dirty="0" err="1">
                <a:latin typeface="Courier New"/>
                <a:cs typeface="Courier New"/>
              </a:rPr>
              <a:t>cookie_jar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181128" y="1128921"/>
            <a:ext cx="776162" cy="866851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/>
          <p:cNvCxnSpPr/>
          <p:nvPr/>
        </p:nvCxnSpPr>
        <p:spPr>
          <a:xfrm flipH="1">
            <a:off x="5569209" y="1382117"/>
            <a:ext cx="776162" cy="866851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/>
          <p:cNvSpPr txBox="1"/>
          <p:nvPr/>
        </p:nvSpPr>
        <p:spPr>
          <a:xfrm>
            <a:off x="5876411" y="844015"/>
            <a:ext cx="283834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&lt;input&gt;</a:t>
            </a:r>
            <a:r>
              <a:rPr kumimoji="0" lang="en-US" sz="2000" b="1" i="0" u="none" strike="noStrike" cap="none" spc="0" normalizeH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fields on login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form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48648784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else…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from </a:t>
            </a:r>
            <a:r>
              <a:rPr lang="en-US" dirty="0" err="1" smtClean="0">
                <a:latin typeface="Courier New"/>
                <a:cs typeface="Courier New"/>
              </a:rPr>
              <a:t>requests.auth</a:t>
            </a:r>
            <a:r>
              <a:rPr lang="en-US" dirty="0" smtClean="0">
                <a:latin typeface="Courier New"/>
                <a:cs typeface="Courier New"/>
              </a:rPr>
              <a:t> import </a:t>
            </a:r>
            <a:r>
              <a:rPr lang="en-US" dirty="0" err="1" smtClean="0">
                <a:latin typeface="Courier New"/>
                <a:cs typeface="Courier New"/>
              </a:rPr>
              <a:t>HTTPDigestAuth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Requests.get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url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auth</a:t>
            </a:r>
            <a:r>
              <a:rPr lang="en-US" dirty="0" smtClean="0">
                <a:latin typeface="Courier New"/>
                <a:cs typeface="Courier New"/>
              </a:rPr>
              <a:t>=</a:t>
            </a:r>
            <a:r>
              <a:rPr lang="en-US" dirty="0" err="1" smtClean="0">
                <a:latin typeface="Courier New"/>
                <a:cs typeface="Courier New"/>
              </a:rPr>
              <a:t>HTTPDigestAuth</a:t>
            </a:r>
            <a:r>
              <a:rPr lang="en-US" dirty="0" smtClean="0">
                <a:latin typeface="Courier New"/>
                <a:cs typeface="Courier New"/>
              </a:rPr>
              <a:t>(…))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973605" y="1755066"/>
            <a:ext cx="2783286" cy="102691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/>
          <p:cNvSpPr txBox="1"/>
          <p:nvPr/>
        </p:nvSpPr>
        <p:spPr>
          <a:xfrm>
            <a:off x="2399371" y="2664338"/>
            <a:ext cx="4667945" cy="15183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Or: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requests_oauthlib.OAuth1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b="0" dirty="0" err="1" smtClean="0">
                <a:latin typeface="Courier New"/>
                <a:cs typeface="Courier New"/>
              </a:rPr>
              <a:t>requests_ntlm</a:t>
            </a:r>
            <a:endParaRPr lang="en-US" b="0" dirty="0" smtClean="0">
              <a:latin typeface="Courier New"/>
              <a:cs typeface="Courier New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23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requests_kerberos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ourier New"/>
              <a:cs typeface="Courier New"/>
              <a:sym typeface="Helvetica"/>
            </a:endParaRPr>
          </a:p>
        </p:txBody>
      </p:sp>
      <p:cxnSp>
        <p:nvCxnSpPr>
          <p:cNvPr id="16" name="Curved Connector 15"/>
          <p:cNvCxnSpPr/>
          <p:nvPr/>
        </p:nvCxnSpPr>
        <p:spPr>
          <a:xfrm flipV="1">
            <a:off x="3124805" y="1421231"/>
            <a:ext cx="3942511" cy="1441391"/>
          </a:xfrm>
          <a:prstGeom prst="curvedConnector3">
            <a:avLst>
              <a:gd name="adj1" fmla="val 117243"/>
            </a:avLst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711764258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Mini-LAB</a:t>
            </a:r>
            <a:endParaRPr dirty="0"/>
          </a:p>
          <a:p>
            <a:pPr marL="313478" marR="27728" indent="-285750">
              <a:lnSpc>
                <a:spcPct val="120000"/>
              </a:lnSpc>
              <a:buFont typeface="Arial"/>
              <a:buChar char="•"/>
              <a:defRPr sz="1800"/>
            </a:pPr>
            <a:r>
              <a:rPr lang="en-AU" dirty="0" smtClean="0"/>
              <a:t>Fetch http://</a:t>
            </a:r>
            <a:r>
              <a:rPr lang="en-AU" dirty="0" err="1" smtClean="0"/>
              <a:t>www.ifost.org.au</a:t>
            </a:r>
            <a:r>
              <a:rPr lang="en-AU" dirty="0" smtClean="0"/>
              <a:t>/</a:t>
            </a:r>
            <a:r>
              <a:rPr lang="en-AU" dirty="0" err="1" smtClean="0"/>
              <a:t>ga</a:t>
            </a:r>
            <a:r>
              <a:rPr lang="en-AU" dirty="0" smtClean="0"/>
              <a:t>/protected/</a:t>
            </a:r>
            <a:r>
              <a:rPr lang="en-AU" dirty="0" err="1" smtClean="0"/>
              <a:t>data.json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(Username = </a:t>
            </a:r>
            <a:r>
              <a:rPr lang="en-AU" dirty="0" err="1" smtClean="0"/>
              <a:t>ga</a:t>
            </a:r>
            <a:r>
              <a:rPr lang="en-AU" dirty="0" smtClean="0"/>
              <a:t>, password = s3cr3t )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238638731"/>
      </p:ext>
    </p:extLst>
  </p:cSld>
  <p:clrMapOvr>
    <a:masterClrMapping/>
  </p:clrMapOvr>
  <p:transition xmlns:p14="http://schemas.microsoft.com/office/powerpoint/2010/main"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err="1" smtClean="0"/>
              <a:t>BeautifulSoup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816432022"/>
      </p:ext>
    </p:extLst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203" name="Shape 2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 smtClean="0"/>
              <a:t>Web Scraping</a:t>
            </a:r>
            <a:endParaRPr lang="en-AU" dirty="0" smtClean="0"/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Dealing with forms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Sites that need authentication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Parsing HTML with </a:t>
            </a:r>
            <a:r>
              <a:rPr lang="en-AU" dirty="0" err="1" smtClean="0"/>
              <a:t>BeautifulSoup</a:t>
            </a:r>
            <a:endParaRPr lang="en-AU" dirty="0" smtClean="0"/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JSON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Dealing with PDFs and JPEGs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14" name="Shape 101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15" name="Shape 101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16" name="Shape 101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17" name="Shape 1017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018" name="Shape 10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STEPS FOR SCRAPING</a:t>
            </a:r>
          </a:p>
        </p:txBody>
      </p:sp>
      <p:sp>
        <p:nvSpPr>
          <p:cNvPr id="1019" name="Shape 10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spcBef>
                <a:spcPts val="1200"/>
              </a:spcBef>
              <a:buSzPct val="100000"/>
              <a:buFontTx/>
              <a:buAutoNum type="arabicPeriod"/>
            </a:pPr>
            <a:r>
              <a:rPr dirty="0"/>
              <a:t>Figure out the URL (where to scrap from)</a:t>
            </a:r>
          </a:p>
          <a:p>
            <a:pPr marL="352777" indent="-352777">
              <a:spcBef>
                <a:spcPts val="1200"/>
              </a:spcBef>
              <a:buSzPct val="100000"/>
              <a:buFontTx/>
              <a:buAutoNum type="arabicPeriod"/>
            </a:pPr>
            <a:r>
              <a:rPr dirty="0"/>
              <a:t>Query the website and fetch the HTML</a:t>
            </a:r>
          </a:p>
          <a:p>
            <a:pPr marL="352777" indent="-352777">
              <a:spcBef>
                <a:spcPts val="1200"/>
              </a:spcBef>
              <a:buSzPct val="100000"/>
              <a:buFontTx/>
              <a:buAutoNum type="arabicPeriod"/>
            </a:pPr>
            <a:r>
              <a:rPr dirty="0"/>
              <a:t>Parse the website with something like </a:t>
            </a:r>
            <a:r>
              <a:rPr dirty="0" smtClean="0"/>
              <a:t>BeautifulSoup</a:t>
            </a:r>
            <a:endParaRPr dirty="0"/>
          </a:p>
          <a:p>
            <a:pPr marL="352777" indent="-352777">
              <a:spcBef>
                <a:spcPts val="1200"/>
              </a:spcBef>
              <a:buSzPct val="100000"/>
              <a:buFontTx/>
              <a:buAutoNum type="arabicPeriod"/>
            </a:pPr>
            <a:r>
              <a:rPr dirty="0"/>
              <a:t>Query the dataset and extract the information of interest</a:t>
            </a:r>
          </a:p>
          <a:p>
            <a:pPr marL="352777" indent="-352777">
              <a:spcBef>
                <a:spcPts val="1200"/>
              </a:spcBef>
              <a:buSzPct val="100000"/>
              <a:buFontTx/>
              <a:buAutoNum type="arabicPeriod"/>
            </a:pPr>
            <a:r>
              <a:rPr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1443477010"/>
      </p:ext>
    </p:extLst>
  </p:cSld>
  <p:clrMapOvr>
    <a:masterClrMapping/>
  </p:clrMapOvr>
  <p:transition xmlns:p14="http://schemas.microsoft.com/office/powerpoint/2010/main"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06" name="Shape 100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07" name="Shape 10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08" name="Shape 10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0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194"/>
            <a:ext cx="9363075" cy="5147412"/>
          </a:xfrm>
          <a:prstGeom prst="rect">
            <a:avLst/>
          </a:prstGeom>
          <a:ln w="25400"/>
        </p:spPr>
      </p:pic>
    </p:spTree>
    <p:extLst>
      <p:ext uri="{BB962C8B-B14F-4D97-AF65-F5344CB8AC3E}">
        <p14:creationId xmlns:p14="http://schemas.microsoft.com/office/powerpoint/2010/main" val="4098538955"/>
      </p:ext>
    </p:extLst>
  </p:cSld>
  <p:clrMapOvr>
    <a:masterClrMapping/>
  </p:clrMapOvr>
  <p:transition xmlns:p14="http://schemas.microsoft.com/office/powerpoint/2010/main"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5810"/>
            <a:ext cx="9363075" cy="4086180"/>
          </a:xfrm>
          <a:prstGeom prst="rect">
            <a:avLst/>
          </a:prstGeom>
          <a:ln w="25400"/>
        </p:spPr>
      </p:pic>
    </p:spTree>
    <p:extLst>
      <p:ext uri="{BB962C8B-B14F-4D97-AF65-F5344CB8AC3E}">
        <p14:creationId xmlns:p14="http://schemas.microsoft.com/office/powerpoint/2010/main" val="752647458"/>
      </p:ext>
    </p:extLst>
  </p:cSld>
  <p:clrMapOvr>
    <a:masterClrMapping/>
  </p:clrMapOvr>
  <p:transition xmlns:p14="http://schemas.microsoft.com/office/powerpoint/2010/main"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4" y="505195"/>
            <a:ext cx="7474900" cy="331416"/>
          </a:xfrm>
        </p:spPr>
        <p:txBody>
          <a:bodyPr/>
          <a:lstStyle/>
          <a:p>
            <a:r>
              <a:rPr lang="en-US" dirty="0" smtClean="0"/>
              <a:t>Using beautiful soup – parsing HTML documents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2354130"/>
            <a:ext cx="8728500" cy="2664272"/>
          </a:xfrm>
        </p:spPr>
        <p:txBody>
          <a:bodyPr/>
          <a:lstStyle/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f</a:t>
            </a:r>
            <a:r>
              <a:rPr lang="en-US" dirty="0" smtClean="0">
                <a:latin typeface="Courier New"/>
                <a:cs typeface="Courier New"/>
              </a:rPr>
              <a:t>rom bs4 import </a:t>
            </a:r>
            <a:r>
              <a:rPr lang="en-US" dirty="0" err="1" smtClean="0">
                <a:latin typeface="Courier New"/>
                <a:cs typeface="Courier New"/>
              </a:rPr>
              <a:t>BeautifulSoup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s</a:t>
            </a:r>
            <a:r>
              <a:rPr lang="en-US" smtClean="0">
                <a:latin typeface="Courier New"/>
                <a:cs typeface="Courier New"/>
              </a:rPr>
              <a:t>oup 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 smtClean="0">
                <a:latin typeface="Courier New"/>
                <a:cs typeface="Courier New"/>
              </a:rPr>
              <a:t>BeautifulSoup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html_data</a:t>
            </a:r>
            <a:r>
              <a:rPr lang="en-US" dirty="0" smtClean="0">
                <a:latin typeface="Courier New"/>
                <a:cs typeface="Courier New"/>
              </a:rPr>
              <a:t>, ‘</a:t>
            </a:r>
            <a:r>
              <a:rPr lang="en-US" dirty="0" err="1" smtClean="0">
                <a:latin typeface="Courier New"/>
                <a:cs typeface="Courier New"/>
              </a:rPr>
              <a:t>lxml</a:t>
            </a:r>
            <a:r>
              <a:rPr lang="en-US" dirty="0" smtClean="0">
                <a:latin typeface="Courier New"/>
                <a:cs typeface="Courier New"/>
              </a:rPr>
              <a:t>’)</a:t>
            </a: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Hyperlinks = </a:t>
            </a:r>
            <a:r>
              <a:rPr lang="en-US" dirty="0" err="1" smtClean="0">
                <a:latin typeface="Courier New"/>
                <a:cs typeface="Courier New"/>
              </a:rPr>
              <a:t>soup.find_all</a:t>
            </a:r>
            <a:r>
              <a:rPr lang="en-US" dirty="0" smtClean="0">
                <a:latin typeface="Courier New"/>
                <a:cs typeface="Courier New"/>
              </a:rPr>
              <a:t>(‘a’)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Hyperlinks = soup(‘a’)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Sections = soup(‘div’, class_=‘</a:t>
            </a:r>
            <a:r>
              <a:rPr lang="en-US" dirty="0" err="1" smtClean="0">
                <a:latin typeface="Courier New"/>
                <a:cs typeface="Courier New"/>
              </a:rPr>
              <a:t>mainbox</a:t>
            </a:r>
            <a:r>
              <a:rPr lang="en-US" dirty="0" smtClean="0">
                <a:latin typeface="Courier New"/>
                <a:cs typeface="Courier New"/>
              </a:rPr>
              <a:t>’)</a:t>
            </a: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Bold_Sydneys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soup.find</a:t>
            </a:r>
            <a:r>
              <a:rPr lang="en-US" dirty="0" smtClean="0">
                <a:latin typeface="Courier New"/>
                <a:cs typeface="Courier New"/>
              </a:rPr>
              <a:t>(‘b’, 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  string=lambda x: ‘Sydney’ in x)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62126" y="1230778"/>
            <a:ext cx="3034691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latin typeface="+mn-lt"/>
              </a:rPr>
              <a:t>p</a:t>
            </a: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ip install beautifulsoup4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46088" y="1572426"/>
            <a:ext cx="1316038" cy="781704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/>
          <p:cNvSpPr txBox="1"/>
          <p:nvPr/>
        </p:nvSpPr>
        <p:spPr>
          <a:xfrm>
            <a:off x="5323449" y="1699520"/>
            <a:ext cx="4112053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latin typeface="+mn-lt"/>
              </a:rPr>
              <a:t>p</a:t>
            </a: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ip install </a:t>
            </a:r>
            <a:r>
              <a:rPr kumimoji="0" lang="en-US" sz="23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lxml</a:t>
            </a:r>
            <a:endParaRPr kumimoji="0" lang="en-US" sz="23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latin typeface="+mn-lt"/>
              </a:rPr>
              <a:t>(or otherwise use </a:t>
            </a:r>
            <a:r>
              <a:rPr lang="en-US" sz="2000" b="0" dirty="0" err="1" smtClean="0">
                <a:latin typeface="Courier New"/>
                <a:cs typeface="Courier New"/>
              </a:rPr>
              <a:t>html.parser</a:t>
            </a:r>
            <a:r>
              <a:rPr lang="en-US" b="0" dirty="0" smtClean="0">
                <a:latin typeface="+mn-lt"/>
              </a:rPr>
              <a:t>)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037930" y="2429197"/>
            <a:ext cx="97556" cy="28223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/>
          <p:nvPr/>
        </p:nvCxnSpPr>
        <p:spPr>
          <a:xfrm flipH="1">
            <a:off x="5323450" y="3545784"/>
            <a:ext cx="1503293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/>
          <p:nvPr/>
        </p:nvCxnSpPr>
        <p:spPr>
          <a:xfrm flipH="1">
            <a:off x="3973610" y="3676747"/>
            <a:ext cx="2853133" cy="113612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20"/>
          <p:cNvSpPr txBox="1"/>
          <p:nvPr/>
        </p:nvSpPr>
        <p:spPr>
          <a:xfrm>
            <a:off x="6826743" y="3343291"/>
            <a:ext cx="2449107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latin typeface="+mn-lt"/>
              </a:rPr>
              <a:t>These are the same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71144292"/>
      </p:ext>
    </p:extLst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Using beautiful soup – extracting and navigating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Link1 = Hyperlinks[0]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Link = Link1.href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First_paragraph</a:t>
            </a:r>
            <a:r>
              <a:rPr lang="en-US" dirty="0" smtClean="0">
                <a:latin typeface="Courier New"/>
                <a:cs typeface="Courier New"/>
              </a:rPr>
              <a:t> = Sections[0].find(‘p’)</a:t>
            </a: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First_paragraph_text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First_paragraph.string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Sydney_Section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Bold_Sydney.parent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10443094"/>
      </p:ext>
    </p:extLst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Mini-LAB</a:t>
            </a:r>
          </a:p>
          <a:p>
            <a:pPr marL="313478" marR="27728" indent="-285750">
              <a:lnSpc>
                <a:spcPct val="120000"/>
              </a:lnSpc>
              <a:buFont typeface="Arial"/>
              <a:buChar char="•"/>
              <a:defRPr sz="1800"/>
            </a:pPr>
            <a:r>
              <a:rPr lang="en-AU" dirty="0" smtClean="0"/>
              <a:t>What’s tomorrow’s weather prediction from the Bureau of Meteorology?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697373562"/>
      </p:ext>
    </p:extLst>
  </p:cSld>
  <p:clrMapOvr>
    <a:masterClrMapping/>
  </p:clrMapOvr>
  <p:transition xmlns:p14="http://schemas.microsoft.com/office/powerpoint/2010/main"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6" name="Shape 386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387" name="pasted-image-enhanc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6699" y="1244412"/>
            <a:ext cx="5789677" cy="276897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836902"/>
      </p:ext>
    </p:extLst>
  </p:cSld>
  <p:clrMapOvr>
    <a:masterClrMapping/>
  </p:clrMapOvr>
  <p:transition xmlns:p14="http://schemas.microsoft.com/office/powerpoint/2010/main"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3" name="Shape 3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JSON - WHAT IS IT?</a:t>
            </a:r>
          </a:p>
        </p:txBody>
      </p:sp>
      <p:sp>
        <p:nvSpPr>
          <p:cNvPr id="395" name="Shape 395"/>
          <p:cNvSpPr>
            <a:spLocks noGrp="1"/>
          </p:cNvSpPr>
          <p:nvPr>
            <p:ph type="body" idx="1"/>
          </p:nvPr>
        </p:nvSpPr>
        <p:spPr>
          <a:xfrm>
            <a:off x="468153" y="983296"/>
            <a:ext cx="4447653" cy="41477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FontTx/>
              <a:buNone/>
            </a:pPr>
            <a:r>
              <a:rPr dirty="0"/>
              <a:t>JSON - JavaScript Object Notation</a:t>
            </a:r>
          </a:p>
          <a:p>
            <a:pPr marL="174625" indent="-174625">
              <a:spcBef>
                <a:spcPts val="1200"/>
              </a:spcBef>
            </a:pPr>
            <a:r>
              <a:rPr lang="en-AU" dirty="0" smtClean="0"/>
              <a:t>Can be copied-and-pasted into a JavaScript program</a:t>
            </a:r>
          </a:p>
          <a:p>
            <a:pPr marL="174625" indent="-174625">
              <a:spcBef>
                <a:spcPts val="1200"/>
              </a:spcBef>
            </a:pPr>
            <a:r>
              <a:rPr dirty="0" smtClean="0"/>
              <a:t>What </a:t>
            </a:r>
            <a:r>
              <a:rPr dirty="0"/>
              <a:t>is inside the curly brackets is an object</a:t>
            </a:r>
          </a:p>
          <a:p>
            <a:pPr marL="174625" indent="-174625">
              <a:spcBef>
                <a:spcPts val="1200"/>
              </a:spcBef>
            </a:pPr>
            <a:r>
              <a:rPr dirty="0"/>
              <a:t>In the object we declare variables with ‘attribute’ : ‘value’ </a:t>
            </a:r>
            <a:r>
              <a:rPr dirty="0" smtClean="0"/>
              <a:t>pairs</a:t>
            </a:r>
            <a:endParaRPr lang="en-AU" dirty="0" smtClean="0"/>
          </a:p>
          <a:p>
            <a:pPr marL="320676" lvl="1" indent="-174625">
              <a:spcBef>
                <a:spcPts val="1200"/>
              </a:spcBef>
            </a:pPr>
            <a:r>
              <a:rPr lang="en-AU" dirty="0" smtClean="0"/>
              <a:t>Values can be lists, other objects, null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120" y="1003300"/>
            <a:ext cx="4013200" cy="4254500"/>
          </a:xfrm>
          <a:prstGeom prst="rect">
            <a:avLst/>
          </a:prstGeom>
          <a:ln>
            <a:solidFill>
              <a:schemeClr val="bg2"/>
            </a:solidFill>
          </a:ln>
          <a:effectLst>
            <a:glow rad="101600">
              <a:schemeClr val="bg2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88210999"/>
      </p:ext>
    </p:extLst>
  </p:cSld>
  <p:clrMapOvr>
    <a:masterClrMapping/>
  </p:clrMapOvr>
  <p:transition xmlns:p14="http://schemas.microsoft.com/office/powerpoint/2010/main"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2 ways to use JSON in Python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import requests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R = </a:t>
            </a:r>
            <a:r>
              <a:rPr lang="en-US" dirty="0" err="1" smtClean="0">
                <a:latin typeface="Courier New"/>
                <a:cs typeface="Courier New"/>
              </a:rPr>
              <a:t>requests.get</a:t>
            </a:r>
            <a:r>
              <a:rPr lang="en-US" dirty="0" smtClean="0">
                <a:latin typeface="Courier New"/>
                <a:cs typeface="Courier New"/>
              </a:rPr>
              <a:t>(“</a:t>
            </a:r>
            <a:r>
              <a:rPr lang="en-US" dirty="0" smtClean="0">
                <a:latin typeface="Courier New"/>
                <a:cs typeface="Courier New"/>
                <a:hlinkClick r:id="rId2"/>
              </a:rPr>
              <a:t>http://company.co/data.json</a:t>
            </a:r>
            <a:r>
              <a:rPr lang="en-US" dirty="0" smtClean="0">
                <a:latin typeface="Courier New"/>
                <a:cs typeface="Courier New"/>
              </a:rPr>
              <a:t>”)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Data = </a:t>
            </a:r>
            <a:r>
              <a:rPr lang="en-US" dirty="0" err="1" smtClean="0">
                <a:latin typeface="Courier New"/>
                <a:cs typeface="Courier New"/>
              </a:rPr>
              <a:t>R.json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p</a:t>
            </a:r>
            <a:r>
              <a:rPr lang="en-US" dirty="0" smtClean="0">
                <a:latin typeface="Courier New"/>
                <a:cs typeface="Courier New"/>
              </a:rPr>
              <a:t>rint Data[“</a:t>
            </a:r>
            <a:r>
              <a:rPr lang="en-US" dirty="0" err="1" smtClean="0">
                <a:latin typeface="Courier New"/>
                <a:cs typeface="Courier New"/>
              </a:rPr>
              <a:t>firstName</a:t>
            </a:r>
            <a:r>
              <a:rPr lang="en-US" dirty="0" smtClean="0">
                <a:latin typeface="Courier New"/>
                <a:cs typeface="Courier New"/>
              </a:rPr>
              <a:t>”]</a:t>
            </a: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import </a:t>
            </a:r>
            <a:r>
              <a:rPr lang="en-US" dirty="0" err="1" smtClean="0">
                <a:latin typeface="Courier New"/>
                <a:cs typeface="Courier New"/>
              </a:rPr>
              <a:t>json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Decoder = </a:t>
            </a:r>
            <a:r>
              <a:rPr lang="en-US" dirty="0" err="1">
                <a:latin typeface="Courier New"/>
                <a:cs typeface="Courier New"/>
              </a:rPr>
              <a:t>json.JSONDecoder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Json_Text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 open(“</a:t>
            </a:r>
            <a:r>
              <a:rPr lang="en-US" dirty="0" err="1" smtClean="0">
                <a:latin typeface="Courier New"/>
                <a:cs typeface="Courier New"/>
              </a:rPr>
              <a:t>file.json</a:t>
            </a:r>
            <a:r>
              <a:rPr lang="en-US" dirty="0" smtClean="0">
                <a:latin typeface="Courier New"/>
                <a:cs typeface="Courier New"/>
              </a:rPr>
              <a:t>”).read()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Data = </a:t>
            </a:r>
            <a:r>
              <a:rPr lang="en-US" dirty="0" err="1" smtClean="0">
                <a:latin typeface="Courier New"/>
                <a:cs typeface="Courier New"/>
              </a:rPr>
              <a:t>Decoder.decode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Json_Text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91007370"/>
      </p:ext>
    </p:extLst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2" name="Shape 4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403" name="Shape 4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JSON - HOW DOES IT RELATE TO DATA SCIENCE?</a:t>
            </a:r>
          </a:p>
        </p:txBody>
      </p:sp>
      <p:sp>
        <p:nvSpPr>
          <p:cNvPr id="404" name="Shape 40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dirty="0"/>
              <a:t>Webservices provide application programming interfaces (APIs) are now usually transferring data via </a:t>
            </a:r>
            <a:r>
              <a:rPr dirty="0" smtClean="0"/>
              <a:t>JSON</a:t>
            </a:r>
            <a:endParaRPr lang="en-AU" dirty="0" smtClean="0"/>
          </a:p>
          <a:p>
            <a:pPr lvl="1">
              <a:spcBef>
                <a:spcPts val="1200"/>
              </a:spcBef>
            </a:pPr>
            <a:r>
              <a:rPr lang="en-AU" dirty="0" smtClean="0"/>
              <a:t>Particularly REST APIs</a:t>
            </a:r>
            <a:endParaRPr dirty="0"/>
          </a:p>
          <a:p>
            <a:pPr>
              <a:spcBef>
                <a:spcPts val="1200"/>
              </a:spcBef>
            </a:pPr>
            <a:r>
              <a:rPr dirty="0"/>
              <a:t>Underlying document databases like MongoDB</a:t>
            </a:r>
          </a:p>
          <a:p>
            <a:pPr>
              <a:spcBef>
                <a:spcPts val="1200"/>
              </a:spcBef>
            </a:pPr>
            <a:r>
              <a:rPr dirty="0"/>
              <a:t>Increasingly common data </a:t>
            </a:r>
            <a:r>
              <a:rPr dirty="0" smtClean="0"/>
              <a:t>format</a:t>
            </a:r>
            <a:endParaRPr lang="en-AU" dirty="0" smtClean="0"/>
          </a:p>
          <a:p>
            <a:pPr>
              <a:spcBef>
                <a:spcPts val="1200"/>
              </a:spcBef>
            </a:pPr>
            <a:r>
              <a:rPr lang="en-AU" dirty="0" smtClean="0"/>
              <a:t>Evil </a:t>
            </a:r>
            <a:r>
              <a:rPr lang="en-AU" dirty="0" err="1" smtClean="0"/>
              <a:t>hackery</a:t>
            </a:r>
            <a:r>
              <a:rPr lang="en-AU" dirty="0" smtClean="0"/>
              <a:t>: </a:t>
            </a:r>
            <a:r>
              <a:rPr lang="en-AU" b="0" dirty="0" smtClean="0"/>
              <a:t>dynamic websites use JavaScript and interact with a server. </a:t>
            </a:r>
            <a:r>
              <a:rPr lang="en-AU" b="0" dirty="0"/>
              <a:t>D</a:t>
            </a:r>
            <a:r>
              <a:rPr lang="en-AU" b="0" dirty="0" smtClean="0"/>
              <a:t>ata is often sent back and forth in JSON format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192188191"/>
      </p:ext>
    </p:extLst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85" name="Shape 98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86" name="Shape 986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WEB SCRAPING</a:t>
            </a:r>
          </a:p>
        </p:txBody>
      </p:sp>
      <p:sp>
        <p:nvSpPr>
          <p:cNvPr id="987" name="Shape 987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946006402"/>
      </p:ext>
    </p:extLst>
  </p:cSld>
  <p:clrMapOvr>
    <a:masterClrMapping/>
  </p:clrMapOvr>
  <p:transition xmlns:p14="http://schemas.microsoft.com/office/powerpoint/2010/main"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REST API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560" y="1390880"/>
            <a:ext cx="7089515" cy="362427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705170" y="1996541"/>
            <a:ext cx="568390" cy="348794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/>
          <p:cNvSpPr txBox="1"/>
          <p:nvPr/>
        </p:nvSpPr>
        <p:spPr>
          <a:xfrm>
            <a:off x="8032" y="1635841"/>
            <a:ext cx="212215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Use .get(), not .post()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C82506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420582" y="1635841"/>
            <a:ext cx="266273" cy="607077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/>
          <p:cNvSpPr txBox="1"/>
          <p:nvPr/>
        </p:nvSpPr>
        <p:spPr>
          <a:xfrm>
            <a:off x="3079191" y="1201084"/>
            <a:ext cx="478609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Append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api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/v2/move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 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on to the base URL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C82506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997738" y="2242918"/>
            <a:ext cx="654222" cy="102417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/>
          <p:cNvSpPr txBox="1"/>
          <p:nvPr/>
        </p:nvSpPr>
        <p:spPr>
          <a:xfrm>
            <a:off x="5651960" y="1932838"/>
            <a:ext cx="339107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Substitute {this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 bit} with the thing you want to look up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C82506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157263" y="3646023"/>
            <a:ext cx="1116297" cy="7853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20"/>
          <p:cNvSpPr txBox="1"/>
          <p:nvPr/>
        </p:nvSpPr>
        <p:spPr>
          <a:xfrm>
            <a:off x="54616" y="3249134"/>
            <a:ext cx="157374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JSON returned to you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C82506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2273560" y="2548460"/>
            <a:ext cx="399410" cy="0"/>
          </a:xfrm>
          <a:prstGeom prst="lin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Connector 27"/>
          <p:cNvCxnSpPr/>
          <p:nvPr/>
        </p:nvCxnSpPr>
        <p:spPr>
          <a:xfrm>
            <a:off x="2825370" y="2548460"/>
            <a:ext cx="953656" cy="0"/>
          </a:xfrm>
          <a:prstGeom prst="lin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/>
          <p:nvPr/>
        </p:nvCxnSpPr>
        <p:spPr>
          <a:xfrm>
            <a:off x="4044082" y="2548460"/>
            <a:ext cx="841001" cy="0"/>
          </a:xfrm>
          <a:prstGeom prst="lin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87560638"/>
      </p:ext>
    </p:extLst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Mini-LAB</a:t>
            </a:r>
          </a:p>
          <a:p>
            <a:pPr marL="313478" marR="27728" indent="-285750">
              <a:lnSpc>
                <a:spcPct val="120000"/>
              </a:lnSpc>
              <a:buFont typeface="Arial"/>
              <a:buChar char="•"/>
              <a:defRPr sz="1800"/>
            </a:pPr>
            <a:r>
              <a:rPr lang="en-AU" dirty="0" smtClean="0"/>
              <a:t>How heavy is </a:t>
            </a:r>
            <a:r>
              <a:rPr lang="en-AU" dirty="0" err="1" smtClean="0"/>
              <a:t>groudon</a:t>
            </a:r>
            <a:r>
              <a:rPr lang="en-AU" dirty="0" smtClean="0"/>
              <a:t>? (According to </a:t>
            </a:r>
            <a:r>
              <a:rPr lang="en-AU" dirty="0" err="1" smtClean="0"/>
              <a:t>pokeapi.co</a:t>
            </a:r>
            <a:r>
              <a:rPr lang="en-AU" dirty="0" smtClean="0"/>
              <a:t>)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2353979651"/>
      </p:ext>
    </p:extLst>
  </p:cSld>
  <p:clrMapOvr>
    <a:masterClrMapping/>
  </p:clrMapOvr>
  <p:transition xmlns:p14="http://schemas.microsoft.com/office/powerpoint/2010/main"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PDFs, JPEGs and everything else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1897699284"/>
      </p:ext>
    </p:extLst>
  </p:cSld>
  <p:clrMapOvr>
    <a:masterClrMapping/>
  </p:clrMapOvr>
  <p:transition xmlns:p14="http://schemas.microsoft.com/office/powerpoint/2010/main"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Dealing with PDFs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you select text in it by hand?</a:t>
            </a:r>
          </a:p>
          <a:p>
            <a:pPr lvl="1"/>
            <a:r>
              <a:rPr lang="en-US" dirty="0" smtClean="0"/>
              <a:t>Try </a:t>
            </a:r>
            <a:r>
              <a:rPr lang="en-US" dirty="0" err="1" smtClean="0"/>
              <a:t>pdftotext</a:t>
            </a:r>
            <a:endParaRPr lang="en-US" dirty="0" smtClean="0"/>
          </a:p>
          <a:p>
            <a:pPr lvl="1"/>
            <a:r>
              <a:rPr lang="en-US" dirty="0" smtClean="0"/>
              <a:t>Try </a:t>
            </a:r>
            <a:r>
              <a:rPr lang="en-US" dirty="0" err="1" smtClean="0"/>
              <a:t>pdftotext</a:t>
            </a:r>
            <a:r>
              <a:rPr lang="en-US" dirty="0" smtClean="0"/>
              <a:t> –layout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289896"/>
      </p:ext>
    </p:extLst>
  </p:cSld>
  <p:clrMapOvr>
    <a:masterClrMapping/>
  </p:clrMapOvr>
  <p:transition xmlns:p14="http://schemas.microsoft.com/office/powerpoint/2010/main"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Dealing with JPEGs and image PDFs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</a:t>
            </a:r>
            <a:r>
              <a:rPr lang="en-US" dirty="0" err="1" smtClean="0"/>
              <a:t>tesseract</a:t>
            </a:r>
            <a:r>
              <a:rPr lang="en-US" dirty="0" smtClean="0"/>
              <a:t> OCR</a:t>
            </a:r>
          </a:p>
          <a:p>
            <a:pPr lvl="1"/>
            <a:r>
              <a:rPr lang="en-US" dirty="0" smtClean="0"/>
              <a:t>Doesn’t cope well with rotated text</a:t>
            </a:r>
          </a:p>
          <a:p>
            <a:pPr lvl="1"/>
            <a:r>
              <a:rPr lang="en-US" dirty="0" err="1" smtClean="0"/>
              <a:t>ImageMagick</a:t>
            </a:r>
            <a:r>
              <a:rPr lang="en-US" dirty="0" smtClean="0"/>
              <a:t> / </a:t>
            </a:r>
            <a:r>
              <a:rPr lang="en-US" dirty="0" err="1" smtClean="0"/>
              <a:t>GraphicsMagick</a:t>
            </a:r>
            <a:r>
              <a:rPr lang="en-US" dirty="0" smtClean="0"/>
              <a:t> can rotate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60874"/>
      </p:ext>
    </p:extLst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98" name="Shape 99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99" name="Shape 99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00" name="Shape 100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01" name="Shape 1001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1002" name="Shape 10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 smtClean="0"/>
              <a:t>Everything else</a:t>
            </a:r>
            <a:endParaRPr dirty="0"/>
          </a:p>
        </p:txBody>
      </p:sp>
      <p:sp>
        <p:nvSpPr>
          <p:cNvPr id="1003" name="Shape 10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dirty="0" smtClean="0"/>
              <a:t>Scrapy</a:t>
            </a:r>
            <a:r>
              <a:rPr dirty="0"/>
              <a:t>: Create web scraping </a:t>
            </a:r>
            <a:r>
              <a:rPr dirty="0" smtClean="0"/>
              <a:t>routines</a:t>
            </a:r>
            <a:endParaRPr lang="en-AU" dirty="0" smtClean="0"/>
          </a:p>
          <a:p>
            <a:pPr>
              <a:spcBef>
                <a:spcPts val="1200"/>
              </a:spcBef>
            </a:pPr>
            <a:r>
              <a:rPr lang="en-AU" dirty="0" smtClean="0"/>
              <a:t>You can rent a server from Amazon and run your code there.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4636893"/>
      </p:ext>
    </p:extLst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90" name="Shape 99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91" name="Shape 9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92" name="Shape 9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93" name="Shape 993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994" name="Shape 9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WEB SCRAPING</a:t>
            </a:r>
          </a:p>
        </p:txBody>
      </p:sp>
      <p:sp>
        <p:nvSpPr>
          <p:cNvPr id="995" name="Shape 99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dirty="0"/>
              <a:t>Using a program to download and process a website</a:t>
            </a:r>
          </a:p>
          <a:p>
            <a:pPr>
              <a:spcBef>
                <a:spcPts val="1200"/>
              </a:spcBef>
            </a:pPr>
            <a:r>
              <a:rPr dirty="0"/>
              <a:t>Lots of websites have API’s which can be used to collect data - </a:t>
            </a:r>
            <a:r>
              <a:rPr dirty="0">
                <a:solidFill>
                  <a:srgbClr val="C82506"/>
                </a:solidFill>
              </a:rPr>
              <a:t>START WITH THIS</a:t>
            </a:r>
          </a:p>
          <a:p>
            <a:pPr>
              <a:spcBef>
                <a:spcPts val="1200"/>
              </a:spcBef>
            </a:pPr>
            <a:r>
              <a:rPr dirty="0"/>
              <a:t>If they don’t have an API you will need to download the material yourself (or get a freelancer to do it)</a:t>
            </a:r>
          </a:p>
        </p:txBody>
      </p:sp>
    </p:spTree>
    <p:extLst>
      <p:ext uri="{BB962C8B-B14F-4D97-AF65-F5344CB8AC3E}">
        <p14:creationId xmlns:p14="http://schemas.microsoft.com/office/powerpoint/2010/main" val="299816696"/>
      </p:ext>
    </p:extLst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Things you might want to 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4249295" cy="4030980"/>
          </a:xfrm>
        </p:spPr>
        <p:txBody>
          <a:bodyPr/>
          <a:lstStyle/>
          <a:p>
            <a:r>
              <a:rPr lang="en-US" dirty="0" smtClean="0"/>
              <a:t>Download every page from a public website</a:t>
            </a:r>
          </a:p>
          <a:p>
            <a:r>
              <a:rPr lang="en-US" dirty="0" smtClean="0"/>
              <a:t>Access a private, login-required site</a:t>
            </a:r>
          </a:p>
          <a:p>
            <a:r>
              <a:rPr lang="en-US" dirty="0" smtClean="0"/>
              <a:t>Use a web-based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918" y="983297"/>
            <a:ext cx="3736894" cy="389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89241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55653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If you want </a:t>
            </a:r>
            <a:r>
              <a:rPr lang="en-AU" i="1" dirty="0" smtClean="0"/>
              <a:t>every</a:t>
            </a:r>
            <a:r>
              <a:rPr lang="en-AU" dirty="0" smtClean="0"/>
              <a:t> page on a web site: </a:t>
            </a:r>
            <a:r>
              <a:rPr lang="en-AU" dirty="0" err="1" smtClean="0"/>
              <a:t>wget</a:t>
            </a:r>
            <a:endParaRPr dirty="0"/>
          </a:p>
        </p:txBody>
      </p:sp>
      <p:sp>
        <p:nvSpPr>
          <p:cNvPr id="274" name="Shape 274"/>
          <p:cNvSpPr/>
          <p:nvPr/>
        </p:nvSpPr>
        <p:spPr>
          <a:xfrm>
            <a:off x="454024" y="1429572"/>
            <a:ext cx="440067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454024" y="3544144"/>
            <a:ext cx="785982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err="1">
                <a:latin typeface="Courier New"/>
                <a:cs typeface="Courier New"/>
              </a:rPr>
              <a:t>w</a:t>
            </a:r>
            <a:r>
              <a:rPr kumimoji="0" lang="en-US" sz="18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get</a:t>
            </a: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 -</a:t>
            </a:r>
            <a:r>
              <a:rPr kumimoji="0" lang="en-US" sz="18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-</a:t>
            </a: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mirror http://</a:t>
            </a:r>
            <a:r>
              <a:rPr kumimoji="0" lang="en-US" sz="1800" b="1" i="1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username:password@</a:t>
            </a:r>
            <a:r>
              <a:rPr kumimoji="0" lang="en-US" sz="18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website.com</a:t>
            </a: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/path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ourier New"/>
              <a:cs typeface="Courier New"/>
              <a:sym typeface="Helvetica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932697"/>
              </p:ext>
            </p:extLst>
          </p:nvPr>
        </p:nvGraphicFramePr>
        <p:xfrm>
          <a:off x="454024" y="1285614"/>
          <a:ext cx="8451851" cy="1188720"/>
        </p:xfrm>
        <a:graphic>
          <a:graphicData uri="http://schemas.openxmlformats.org/drawingml/2006/table">
            <a:tbl>
              <a:tblPr>
                <a:effectLst>
                  <a:outerShdw blurRad="63500" dir="13500000" kx="2700000" rotWithShape="0">
                    <a:srgbClr val="000000">
                      <a:alpha val="15000"/>
                    </a:srgbClr>
                  </a:outerShdw>
                </a:effectLst>
                <a:tableStyleId>{8F44A2F1-9E1F-4B54-A3A2-5F16C0AD49E2}</a:tableStyleId>
              </a:tblPr>
              <a:tblGrid>
                <a:gridCol w="1450851"/>
                <a:gridCol w="70010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Windows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http://gnuwin32.sourceforge.net/packages/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wget.htm</a:t>
                      </a:r>
                      <a:endParaRPr lang="en-US" sz="18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OSX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http://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rudix.org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/packages/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wget.html</a:t>
                      </a:r>
                      <a:endParaRPr lang="en-US" sz="18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Linux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apt-get install 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wget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 || yum install 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wget</a:t>
                      </a:r>
                      <a:endParaRPr lang="en-US" sz="18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275631" y="4772602"/>
            <a:ext cx="7949079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But what if we want </a:t>
            </a:r>
            <a:r>
              <a:rPr lang="en-US" b="0" dirty="0" smtClean="0">
                <a:latin typeface="+mn-lt"/>
              </a:rPr>
              <a:t>our program to decide which pages to fetch?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Python requests library – </a:t>
            </a:r>
            <a:r>
              <a:rPr lang="en-US" dirty="0" smtClean="0">
                <a:latin typeface="Courier New"/>
                <a:cs typeface="Courier New"/>
              </a:rPr>
              <a:t>pip install requests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2" y="983297"/>
            <a:ext cx="8738744" cy="4030980"/>
          </a:xfrm>
        </p:spPr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import requests</a:t>
            </a:r>
          </a:p>
          <a:p>
            <a:pPr marL="40639" indent="0">
              <a:buNone/>
            </a:pPr>
            <a:r>
              <a:rPr lang="en-US" b="0" dirty="0" err="1">
                <a:latin typeface="Courier New"/>
                <a:cs typeface="Courier New"/>
              </a:rPr>
              <a:t>url</a:t>
            </a:r>
            <a:r>
              <a:rPr lang="en-US" b="0" dirty="0">
                <a:latin typeface="Courier New"/>
                <a:cs typeface="Courier New"/>
              </a:rPr>
              <a:t> = 'http://</a:t>
            </a:r>
            <a:r>
              <a:rPr lang="en-US" b="0" dirty="0" err="1">
                <a:latin typeface="Courier New"/>
                <a:cs typeface="Courier New"/>
              </a:rPr>
              <a:t>www.bom.gov.au</a:t>
            </a:r>
            <a:r>
              <a:rPr lang="en-US" b="0" dirty="0">
                <a:latin typeface="Courier New"/>
                <a:cs typeface="Courier New"/>
              </a:rPr>
              <a:t>/</a:t>
            </a:r>
            <a:r>
              <a:rPr lang="en-US" b="0" dirty="0" err="1">
                <a:latin typeface="Courier New"/>
                <a:cs typeface="Courier New"/>
              </a:rPr>
              <a:t>nsw</a:t>
            </a:r>
            <a:r>
              <a:rPr lang="en-US" b="0" dirty="0">
                <a:latin typeface="Courier New"/>
                <a:cs typeface="Courier New"/>
              </a:rPr>
              <a:t>/forecasts/</a:t>
            </a:r>
            <a:r>
              <a:rPr lang="en-US" b="0" dirty="0" err="1">
                <a:latin typeface="Courier New"/>
                <a:cs typeface="Courier New"/>
              </a:rPr>
              <a:t>sydney.shtml</a:t>
            </a:r>
            <a:r>
              <a:rPr lang="en-US" b="0" dirty="0">
                <a:latin typeface="Courier New"/>
                <a:cs typeface="Courier New"/>
              </a:rPr>
              <a:t>'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r = </a:t>
            </a:r>
            <a:r>
              <a:rPr lang="en-US" b="0" dirty="0" err="1">
                <a:latin typeface="Courier New"/>
                <a:cs typeface="Courier New"/>
              </a:rPr>
              <a:t>requests.get</a:t>
            </a:r>
            <a:r>
              <a:rPr lang="en-US" b="0" dirty="0">
                <a:latin typeface="Courier New"/>
                <a:cs typeface="Courier New"/>
              </a:rPr>
              <a:t>(</a:t>
            </a:r>
            <a:r>
              <a:rPr lang="en-US" b="0" dirty="0" err="1">
                <a:latin typeface="Courier New"/>
                <a:cs typeface="Courier New"/>
              </a:rPr>
              <a:t>url</a:t>
            </a:r>
            <a:r>
              <a:rPr lang="en-US" b="0" dirty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if </a:t>
            </a:r>
            <a:r>
              <a:rPr lang="en-US" b="0" dirty="0" err="1">
                <a:latin typeface="Courier New"/>
                <a:cs typeface="Courier New"/>
              </a:rPr>
              <a:t>r.status_code</a:t>
            </a:r>
            <a:r>
              <a:rPr lang="en-US" b="0" dirty="0">
                <a:latin typeface="Courier New"/>
                <a:cs typeface="Courier New"/>
              </a:rPr>
              <a:t> == 200: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    print </a:t>
            </a:r>
            <a:r>
              <a:rPr lang="en-US" b="0" dirty="0" err="1">
                <a:latin typeface="Courier New"/>
                <a:cs typeface="Courier New"/>
              </a:rPr>
              <a:t>r.text</a:t>
            </a:r>
            <a:endParaRPr lang="en-US" b="0" dirty="0">
              <a:latin typeface="Courier New"/>
              <a:cs typeface="Courier New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04" y="2474277"/>
            <a:ext cx="2844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62019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 smtClean="0"/>
              <a:t>Look for a mobile site, as they often have less </a:t>
            </a:r>
            <a:r>
              <a:rPr lang="en-US" dirty="0" err="1" smtClean="0"/>
              <a:t>Javascript</a:t>
            </a:r>
            <a:r>
              <a:rPr lang="en-US" dirty="0" smtClean="0"/>
              <a:t> and fewer elements</a:t>
            </a:r>
          </a:p>
          <a:p>
            <a:r>
              <a:rPr lang="en-US" dirty="0" smtClean="0"/>
              <a:t>Visit the site on your phone – is the URL different?</a:t>
            </a:r>
          </a:p>
          <a:p>
            <a:r>
              <a:rPr lang="en-US" dirty="0" smtClean="0"/>
              <a:t>Try </a:t>
            </a:r>
            <a:r>
              <a:rPr lang="en-US" b="0" dirty="0" smtClean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</a:t>
            </a:r>
            <a:r>
              <a:rPr lang="en-US" b="0" dirty="0" smtClean="0">
                <a:hlinkClick r:id="rId2"/>
              </a:rPr>
              <a:t>.company.com/</a:t>
            </a:r>
            <a:endParaRPr lang="en-US" b="0" dirty="0" smtClean="0"/>
          </a:p>
          <a:p>
            <a:r>
              <a:rPr lang="en-US" dirty="0" smtClean="0"/>
              <a:t>Try </a:t>
            </a:r>
            <a:r>
              <a:rPr lang="en-US" b="0" dirty="0" smtClean="0">
                <a:hlinkClick r:id="rId3"/>
              </a:rPr>
              <a:t>http://company.com/</a:t>
            </a:r>
            <a:r>
              <a:rPr lang="en-US" dirty="0" smtClean="0">
                <a:hlinkClick r:id="rId3"/>
              </a:rPr>
              <a:t>mobile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243082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Mini-LAB</a:t>
            </a:r>
            <a:endParaRPr dirty="0"/>
          </a:p>
          <a:p>
            <a:pPr marL="313478" marR="27728" indent="-285750">
              <a:lnSpc>
                <a:spcPct val="120000"/>
              </a:lnSpc>
              <a:buFont typeface="Arial"/>
              <a:buChar char="•"/>
              <a:defRPr sz="1800"/>
            </a:pPr>
            <a:r>
              <a:rPr lang="en-US" dirty="0" err="1"/>
              <a:t>i</a:t>
            </a:r>
            <a:r>
              <a:rPr lang="en-AU" dirty="0" err="1" smtClean="0"/>
              <a:t>mport</a:t>
            </a:r>
            <a:r>
              <a:rPr lang="en-AU" dirty="0" smtClean="0"/>
              <a:t> requests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Use </a:t>
            </a:r>
            <a:r>
              <a:rPr lang="en-AU" dirty="0" err="1" smtClean="0"/>
              <a:t>requests.get</a:t>
            </a:r>
            <a:r>
              <a:rPr lang="en-AU" dirty="0" smtClean="0"/>
              <a:t>() to fetch a web page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2983688620"/>
      </p:ext>
    </p:extLst>
  </p:cSld>
  <p:clrMapOvr>
    <a:masterClrMapping/>
  </p:clrMapOvr>
  <p:transition xmlns:p14="http://schemas.microsoft.com/office/powerpoint/2010/main"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1936</TotalTime>
  <Words>1083</Words>
  <Application>Microsoft Macintosh PowerPoint</Application>
  <PresentationFormat>Custom</PresentationFormat>
  <Paragraphs>190</Paragraphs>
  <Slides>35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White</vt:lpstr>
      <vt:lpstr>DATA SCIENCE 10 WEEK PART TIME COURSE  Week 4 – Acquiring Data Sets</vt:lpstr>
      <vt:lpstr>AGENDA</vt:lpstr>
      <vt:lpstr>WEB SCRAPING</vt:lpstr>
      <vt:lpstr>WHAT IS WEB SCRAPING</vt:lpstr>
      <vt:lpstr>Things you might want to do</vt:lpstr>
      <vt:lpstr>If you want every page on a web site: wget</vt:lpstr>
      <vt:lpstr>Python requests library – pip install requests</vt:lpstr>
      <vt:lpstr>Hint</vt:lpstr>
      <vt:lpstr>Mini-LAB import requests  Use requests.get() to fetch a web page</vt:lpstr>
      <vt:lpstr>Dealing with forms</vt:lpstr>
      <vt:lpstr>Inspect the form (and/or network traffic)</vt:lpstr>
      <vt:lpstr>Make a request with those parameters</vt:lpstr>
      <vt:lpstr>Mini-LAB Get the IBM share price from Yahoo finance</vt:lpstr>
      <vt:lpstr>PowerPoint Presentation</vt:lpstr>
      <vt:lpstr>Basic Authentication</vt:lpstr>
      <vt:lpstr>Form plus cookie</vt:lpstr>
      <vt:lpstr>Everything else…</vt:lpstr>
      <vt:lpstr>Mini-LAB Fetch http://www.ifost.org.au/ga/protected/data.json (Username = ga, password = s3cr3t )</vt:lpstr>
      <vt:lpstr>BeautifulSoup</vt:lpstr>
      <vt:lpstr>STEPS FOR SCRAPING</vt:lpstr>
      <vt:lpstr>PowerPoint Presentation</vt:lpstr>
      <vt:lpstr>PowerPoint Presentation</vt:lpstr>
      <vt:lpstr>Using beautiful soup – parsing HTML documents</vt:lpstr>
      <vt:lpstr>Using beautiful soup – extracting and navigating</vt:lpstr>
      <vt:lpstr>Mini-LAB What’s tomorrow’s weather prediction from the Bureau of Meteorology?</vt:lpstr>
      <vt:lpstr>PowerPoint Presentation</vt:lpstr>
      <vt:lpstr>JSON - WHAT IS IT?</vt:lpstr>
      <vt:lpstr>2 ways to use JSON in Python</vt:lpstr>
      <vt:lpstr>JSON - HOW DOES IT RELATE TO DATA SCIENCE?</vt:lpstr>
      <vt:lpstr>Reading REST API documentation</vt:lpstr>
      <vt:lpstr>Mini-LAB How heavy is groudon? (According to pokeapi.co)</vt:lpstr>
      <vt:lpstr>PDFs, JPEGs and everything else</vt:lpstr>
      <vt:lpstr>Dealing with PDFs</vt:lpstr>
      <vt:lpstr>Dealing with JPEGs and image PDFs</vt:lpstr>
      <vt:lpstr>Everything else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11 WEEK PART TIME COURSE  Week 7 - Bonus Round Saturday 7th May 2016</dc:title>
  <cp:lastModifiedBy>Samuel Bolivar</cp:lastModifiedBy>
  <cp:revision>30</cp:revision>
  <dcterms:modified xsi:type="dcterms:W3CDTF">2016-06-27T09:59:16Z</dcterms:modified>
</cp:coreProperties>
</file>